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Gamja Flower" panose="020B0604020202020204" charset="-127"/>
      <p:regular r:id="rId35"/>
    </p:embeddedFont>
    <p:embeddedFont>
      <p:font typeface="Gaegu" panose="020B0604020202020204" charset="0"/>
      <p:regular r:id="rId36"/>
    </p:embeddedFont>
    <p:embeddedFont>
      <p:font typeface="Gaegu Bold" panose="020B0604020202020204" charset="0"/>
      <p:regular r:id="rId37"/>
    </p:embeddedFont>
    <p:embeddedFont>
      <p:font typeface="Quicksan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github.com/frannunes77/Monitoria---SAD-2025.git" TargetMode="External"/><Relationship Id="rId5" Type="http://schemas.openxmlformats.org/officeDocument/2006/relationships/image" Target="../media/image4.svg"/><Relationship Id="rId10" Type="http://schemas.openxmlformats.org/officeDocument/2006/relationships/hyperlink" Target="https://app.powerbi.com/groups/me/reports/803a06d6-fa72-458c-a3f7-eaebf5b8a69e/9b4e853fd6abd42c764b?experience=power-bi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8.svg"/><Relationship Id="rId4" Type="http://schemas.openxmlformats.org/officeDocument/2006/relationships/hyperlink" Target="https://www.gov.br/inep/pt-br/areas-de-atuacao/pesquisas-estatisticas-e-indicadores" TargetMode="Externa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2563" y="88259"/>
            <a:ext cx="17161292" cy="10039356"/>
          </a:xfrm>
          <a:custGeom>
            <a:avLst/>
            <a:gdLst/>
            <a:ahLst/>
            <a:cxnLst/>
            <a:rect l="l" t="t" r="r" b="b"/>
            <a:pathLst>
              <a:path w="17161292" h="10039356">
                <a:moveTo>
                  <a:pt x="0" y="0"/>
                </a:moveTo>
                <a:lnTo>
                  <a:pt x="17161292" y="0"/>
                </a:lnTo>
                <a:lnTo>
                  <a:pt x="17161292" y="10039356"/>
                </a:lnTo>
                <a:lnTo>
                  <a:pt x="0" y="10039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25643" y="8450946"/>
            <a:ext cx="5315132" cy="139522"/>
          </a:xfrm>
          <a:custGeom>
            <a:avLst/>
            <a:gdLst/>
            <a:ahLst/>
            <a:cxnLst/>
            <a:rect l="l" t="t" r="r" b="b"/>
            <a:pathLst>
              <a:path w="5315132" h="139522">
                <a:moveTo>
                  <a:pt x="0" y="0"/>
                </a:moveTo>
                <a:lnTo>
                  <a:pt x="5315132" y="0"/>
                </a:lnTo>
                <a:lnTo>
                  <a:pt x="5315132" y="139522"/>
                </a:lnTo>
                <a:lnTo>
                  <a:pt x="0" y="13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58349" y="2726742"/>
            <a:ext cx="14305175" cy="409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4"/>
              </a:lnSpc>
            </a:pPr>
            <a:r>
              <a:rPr lang="en-US" sz="8499">
                <a:solidFill>
                  <a:srgbClr val="F9F9F9"/>
                </a:solidFill>
                <a:latin typeface="Gaegu"/>
                <a:ea typeface="Gaegu"/>
                <a:cs typeface="Gaegu"/>
                <a:sym typeface="Gaegu"/>
              </a:rPr>
              <a:t>ANÁLISE DE DADOS DO CENSO ESCOLAR BRASILEIRO EM PERNAMBUCO UTILIZANDO DATA MART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48742" y="6823761"/>
            <a:ext cx="11954277" cy="132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6"/>
              </a:lnSpc>
            </a:pPr>
            <a:r>
              <a:rPr lang="en-US" sz="49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Francisco de Assis Nunes Filho (fran.filho2001@gmail.com)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5212" y="592909"/>
            <a:ext cx="15557576" cy="9101182"/>
          </a:xfrm>
          <a:custGeom>
            <a:avLst/>
            <a:gdLst/>
            <a:ahLst/>
            <a:cxnLst/>
            <a:rect l="l" t="t" r="r" b="b"/>
            <a:pathLst>
              <a:path w="15557576" h="9101182">
                <a:moveTo>
                  <a:pt x="0" y="0"/>
                </a:moveTo>
                <a:lnTo>
                  <a:pt x="15557576" y="0"/>
                </a:lnTo>
                <a:lnTo>
                  <a:pt x="15557576" y="9101182"/>
                </a:lnTo>
                <a:lnTo>
                  <a:pt x="0" y="910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79584" y="2401887"/>
            <a:ext cx="13738182" cy="514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9999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Dois Exemplos de Consultas OLAP Extraídas do DM: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69962"/>
            <a:ext cx="18288000" cy="10698480"/>
          </a:xfrm>
          <a:custGeom>
            <a:avLst/>
            <a:gdLst/>
            <a:ahLst/>
            <a:cxnLst/>
            <a:rect l="l" t="t" r="r" b="b"/>
            <a:pathLst>
              <a:path w="18288000" h="10698480">
                <a:moveTo>
                  <a:pt x="0" y="0"/>
                </a:moveTo>
                <a:lnTo>
                  <a:pt x="18288000" y="0"/>
                </a:lnTo>
                <a:lnTo>
                  <a:pt x="18288000" y="10698480"/>
                </a:lnTo>
                <a:lnTo>
                  <a:pt x="0" y="1069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667"/>
            <a:ext cx="18277925" cy="10281333"/>
          </a:xfrm>
          <a:custGeom>
            <a:avLst/>
            <a:gdLst/>
            <a:ahLst/>
            <a:cxnLst/>
            <a:rect l="l" t="t" r="r" b="b"/>
            <a:pathLst>
              <a:path w="18277925" h="10281333">
                <a:moveTo>
                  <a:pt x="0" y="0"/>
                </a:moveTo>
                <a:lnTo>
                  <a:pt x="18277925" y="0"/>
                </a:lnTo>
                <a:lnTo>
                  <a:pt x="18277925" y="10281333"/>
                </a:lnTo>
                <a:lnTo>
                  <a:pt x="0" y="10281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66" y="-51294"/>
            <a:ext cx="18297866" cy="10338294"/>
          </a:xfrm>
          <a:custGeom>
            <a:avLst/>
            <a:gdLst/>
            <a:ahLst/>
            <a:cxnLst/>
            <a:rect l="l" t="t" r="r" b="b"/>
            <a:pathLst>
              <a:path w="18297866" h="10338294">
                <a:moveTo>
                  <a:pt x="0" y="0"/>
                </a:moveTo>
                <a:lnTo>
                  <a:pt x="18297866" y="0"/>
                </a:lnTo>
                <a:lnTo>
                  <a:pt x="18297866" y="10338294"/>
                </a:lnTo>
                <a:lnTo>
                  <a:pt x="0" y="10338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1589"/>
            <a:ext cx="16593628" cy="9707272"/>
          </a:xfrm>
          <a:custGeom>
            <a:avLst/>
            <a:gdLst/>
            <a:ahLst/>
            <a:cxnLst/>
            <a:rect l="l" t="t" r="r" b="b"/>
            <a:pathLst>
              <a:path w="16593628" h="9707272">
                <a:moveTo>
                  <a:pt x="0" y="0"/>
                </a:moveTo>
                <a:lnTo>
                  <a:pt x="16593628" y="0"/>
                </a:lnTo>
                <a:lnTo>
                  <a:pt x="16593628" y="9707272"/>
                </a:lnTo>
                <a:lnTo>
                  <a:pt x="0" y="970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85772" y="798200"/>
            <a:ext cx="14260833" cy="186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68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Granularidade desejada para os dados do processo: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5772" y="3452231"/>
            <a:ext cx="14853473" cy="357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40"/>
              </a:lnSpc>
            </a:pPr>
            <a:r>
              <a:rPr lang="en-US" sz="6000" b="1" spc="-534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ano (dimensao_tempo) x</a:t>
            </a:r>
          </a:p>
          <a:p>
            <a:pPr algn="just">
              <a:lnSpc>
                <a:spcPts val="5340"/>
              </a:lnSpc>
            </a:pPr>
            <a:r>
              <a:rPr lang="en-US" sz="6000" b="1" spc="-534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escola_nome (dimensao_local) x</a:t>
            </a:r>
          </a:p>
          <a:p>
            <a:pPr algn="just">
              <a:lnSpc>
                <a:spcPts val="5340"/>
              </a:lnSpc>
            </a:pPr>
            <a:r>
              <a:rPr lang="en-US" sz="6000" b="1" spc="-534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etapa_ensino (dimensao_etapa_ensino) x</a:t>
            </a:r>
          </a:p>
          <a:p>
            <a:pPr algn="just">
              <a:lnSpc>
                <a:spcPts val="5340"/>
              </a:lnSpc>
            </a:pPr>
            <a:r>
              <a:rPr lang="en-US" sz="6000" b="1" spc="-534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dep_administrativa (dimensao_dep_administrativa) x</a:t>
            </a:r>
          </a:p>
          <a:p>
            <a:pPr algn="just">
              <a:lnSpc>
                <a:spcPts val="5340"/>
              </a:lnSpc>
            </a:pPr>
            <a:r>
              <a:rPr lang="en-US" sz="6000" b="1" spc="-534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etapa_ensino (dimensao_etapa_ensino)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670" y="1234440"/>
            <a:ext cx="17902840" cy="8861906"/>
          </a:xfrm>
          <a:custGeom>
            <a:avLst/>
            <a:gdLst/>
            <a:ahLst/>
            <a:cxnLst/>
            <a:rect l="l" t="t" r="r" b="b"/>
            <a:pathLst>
              <a:path w="17902840" h="8861906">
                <a:moveTo>
                  <a:pt x="0" y="0"/>
                </a:moveTo>
                <a:lnTo>
                  <a:pt x="17902840" y="0"/>
                </a:lnTo>
                <a:lnTo>
                  <a:pt x="17902840" y="8861906"/>
                </a:lnTo>
                <a:lnTo>
                  <a:pt x="0" y="8861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24401" y="38100"/>
            <a:ext cx="8763000" cy="749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5"/>
              </a:lnSpc>
            </a:pPr>
            <a:r>
              <a:rPr lang="en-US" sz="6500" b="1" spc="-578" dirty="0" err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Representação</a:t>
            </a:r>
            <a:r>
              <a:rPr lang="en-US" sz="6500" b="1" spc="-578" dirty="0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 Dimensional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7947" y="176599"/>
            <a:ext cx="16836482" cy="9849342"/>
          </a:xfrm>
          <a:custGeom>
            <a:avLst/>
            <a:gdLst/>
            <a:ahLst/>
            <a:cxnLst/>
            <a:rect l="l" t="t" r="r" b="b"/>
            <a:pathLst>
              <a:path w="16836482" h="9849342">
                <a:moveTo>
                  <a:pt x="0" y="0"/>
                </a:moveTo>
                <a:lnTo>
                  <a:pt x="16836483" y="0"/>
                </a:lnTo>
                <a:lnTo>
                  <a:pt x="16836483" y="9849342"/>
                </a:lnTo>
                <a:lnTo>
                  <a:pt x="0" y="984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3167" y="2202149"/>
            <a:ext cx="15466043" cy="662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85"/>
              </a:lnSpc>
            </a:pPr>
            <a:r>
              <a:rPr lang="en-US" sz="3500" spc="-31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dimensao_tempo (pk_tempo, ano)</a:t>
            </a:r>
          </a:p>
          <a:p>
            <a:pPr algn="just">
              <a:lnSpc>
                <a:spcPts val="5285"/>
              </a:lnSpc>
            </a:pPr>
            <a:endParaRPr lang="en-US" sz="3500" spc="-31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just">
              <a:lnSpc>
                <a:spcPts val="5285"/>
              </a:lnSpc>
            </a:pPr>
            <a:r>
              <a:rPr lang="en-US" sz="3500" spc="-31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dimensao_local (pk_local, escola_codigo, escola_nome -&gt; bairro -&gt; zona -&gt; cidade -&gt; microrregiao -&gt; estado -&gt; regiao)</a:t>
            </a:r>
          </a:p>
          <a:p>
            <a:pPr algn="just">
              <a:lnSpc>
                <a:spcPts val="5285"/>
              </a:lnSpc>
            </a:pPr>
            <a:endParaRPr lang="en-US" sz="3500" spc="-31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just">
              <a:lnSpc>
                <a:spcPts val="5285"/>
              </a:lnSpc>
            </a:pPr>
            <a:r>
              <a:rPr lang="en-US" sz="3500" spc="-31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dimensao_etapa_ensino:(pk_etapa_ensino, etapa_ensino)</a:t>
            </a:r>
          </a:p>
          <a:p>
            <a:pPr algn="just">
              <a:lnSpc>
                <a:spcPts val="5285"/>
              </a:lnSpc>
            </a:pPr>
            <a:endParaRPr lang="en-US" sz="3500" spc="-31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just">
              <a:lnSpc>
                <a:spcPts val="5285"/>
              </a:lnSpc>
            </a:pPr>
            <a:r>
              <a:rPr lang="en-US" sz="3500" spc="-31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dimensao_dep_administrativa (pk_dep_administrativa, dep_administrativa)</a:t>
            </a:r>
          </a:p>
          <a:p>
            <a:pPr algn="just">
              <a:lnSpc>
                <a:spcPts val="5285"/>
              </a:lnSpc>
            </a:pPr>
            <a:endParaRPr lang="en-US" sz="3500" spc="-31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just">
              <a:lnSpc>
                <a:spcPts val="5285"/>
              </a:lnSpc>
            </a:pPr>
            <a:r>
              <a:rPr lang="en-US" sz="3500" spc="-31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dimensao_rede_ensino (pk_rede_ensino, rede_ensino)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67558" y="788378"/>
            <a:ext cx="11383404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5"/>
              </a:lnSpc>
            </a:pPr>
            <a:r>
              <a:rPr lang="en-US" sz="6500" b="1" spc="-578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Atributos e Hierarquia das Dimensões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1589"/>
            <a:ext cx="16732660" cy="9788606"/>
          </a:xfrm>
          <a:custGeom>
            <a:avLst/>
            <a:gdLst/>
            <a:ahLst/>
            <a:cxnLst/>
            <a:rect l="l" t="t" r="r" b="b"/>
            <a:pathLst>
              <a:path w="16732660" h="9788606">
                <a:moveTo>
                  <a:pt x="0" y="0"/>
                </a:moveTo>
                <a:lnTo>
                  <a:pt x="16732660" y="0"/>
                </a:lnTo>
                <a:lnTo>
                  <a:pt x="16732660" y="9788606"/>
                </a:lnTo>
                <a:lnTo>
                  <a:pt x="0" y="9788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5061" y="1990522"/>
            <a:ext cx="14284743" cy="677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meta_ideb_escola: aditiva</a:t>
            </a: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nota_saeb_escola: aditiva</a:t>
            </a: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nota_ideb_escola: aditiva</a:t>
            </a: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nota_saeb_escola_portugues: aditiva</a:t>
            </a: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nota_saeb_escola_matematica: aditiva</a:t>
            </a: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quant_salas_utilizadas: semi aditiva</a:t>
            </a: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quant_salas_utilizadas_climatizadas: semi aditiva</a:t>
            </a: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biblioteca: semi aditiva </a:t>
            </a: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laboratorio_ciencias: semi aditiva</a:t>
            </a: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laboratorio_informatica: semi aditiva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28851" y="919138"/>
            <a:ext cx="5132359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5499" b="1" spc="-489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Métricas da Fato: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1589"/>
            <a:ext cx="16732660" cy="9788606"/>
          </a:xfrm>
          <a:custGeom>
            <a:avLst/>
            <a:gdLst/>
            <a:ahLst/>
            <a:cxnLst/>
            <a:rect l="l" t="t" r="r" b="b"/>
            <a:pathLst>
              <a:path w="16732660" h="9788606">
                <a:moveTo>
                  <a:pt x="0" y="0"/>
                </a:moveTo>
                <a:lnTo>
                  <a:pt x="16732660" y="0"/>
                </a:lnTo>
                <a:lnTo>
                  <a:pt x="16732660" y="9788606"/>
                </a:lnTo>
                <a:lnTo>
                  <a:pt x="0" y="9788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33436" y="919138"/>
            <a:ext cx="742112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5499" b="1" spc="-489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Exemplo de Drill-Down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5061" y="1990522"/>
            <a:ext cx="14284743" cy="277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Notas por ano por cidade → Notas por ano por escola</a:t>
            </a:r>
          </a:p>
          <a:p>
            <a:pPr algn="just">
              <a:lnSpc>
                <a:spcPts val="5264"/>
              </a:lnSpc>
            </a:pPr>
            <a:endParaRPr lang="en-US" sz="4499" spc="-400">
              <a:solidFill>
                <a:srgbClr val="FFFFFF"/>
              </a:solidFill>
              <a:latin typeface="Gaegu"/>
              <a:ea typeface="Gaegu"/>
              <a:cs typeface="Gaegu"/>
              <a:sym typeface="Gaegu"/>
            </a:endParaRP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Número de salas climatizadas por ano por estado → Número de salas climatizadas por ano por microrregião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1589"/>
            <a:ext cx="16732660" cy="9788606"/>
          </a:xfrm>
          <a:custGeom>
            <a:avLst/>
            <a:gdLst/>
            <a:ahLst/>
            <a:cxnLst/>
            <a:rect l="l" t="t" r="r" b="b"/>
            <a:pathLst>
              <a:path w="16732660" h="9788606">
                <a:moveTo>
                  <a:pt x="0" y="0"/>
                </a:moveTo>
                <a:lnTo>
                  <a:pt x="16732660" y="0"/>
                </a:lnTo>
                <a:lnTo>
                  <a:pt x="16732660" y="9788606"/>
                </a:lnTo>
                <a:lnTo>
                  <a:pt x="0" y="9788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33436" y="919138"/>
            <a:ext cx="742112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5499" b="1" spc="-489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Exemplo de Drill-Up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5061" y="1990522"/>
            <a:ext cx="14284743" cy="277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Notas por ano por microrregião → Notas por ano por estado</a:t>
            </a:r>
          </a:p>
          <a:p>
            <a:pPr algn="just">
              <a:lnSpc>
                <a:spcPts val="5264"/>
              </a:lnSpc>
            </a:pPr>
            <a:endParaRPr lang="en-US" sz="4499" spc="-400">
              <a:solidFill>
                <a:srgbClr val="FFFFFF"/>
              </a:solidFill>
              <a:latin typeface="Gaegu"/>
              <a:ea typeface="Gaegu"/>
              <a:cs typeface="Gaegu"/>
              <a:sym typeface="Gaegu"/>
            </a:endParaRPr>
          </a:p>
          <a:p>
            <a:pPr algn="just">
              <a:lnSpc>
                <a:spcPts val="5264"/>
              </a:lnSpc>
            </a:pPr>
            <a:r>
              <a:rPr lang="en-US" sz="4499" spc="-400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Notas SAEB Matemática por escola → Notas SAEB Matemática por cidade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96049"/>
            <a:ext cx="16230600" cy="9494901"/>
          </a:xfrm>
          <a:custGeom>
            <a:avLst/>
            <a:gdLst/>
            <a:ahLst/>
            <a:cxnLst/>
            <a:rect l="l" t="t" r="r" b="b"/>
            <a:pathLst>
              <a:path w="16230600" h="9494901">
                <a:moveTo>
                  <a:pt x="0" y="0"/>
                </a:moveTo>
                <a:lnTo>
                  <a:pt x="16230600" y="0"/>
                </a:lnTo>
                <a:lnTo>
                  <a:pt x="16230600" y="9494901"/>
                </a:lnTo>
                <a:lnTo>
                  <a:pt x="0" y="9494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70433" y="2916754"/>
            <a:ext cx="14947134" cy="368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7"/>
              </a:lnSpc>
            </a:pPr>
            <a:r>
              <a:rPr lang="en-US" sz="9351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PROCESSO DE EXTRAÇÃO, TRANSFORMAÇÃO E CARGA (ETC/ETL)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2563" y="88259"/>
            <a:ext cx="17161292" cy="10039356"/>
          </a:xfrm>
          <a:custGeom>
            <a:avLst/>
            <a:gdLst/>
            <a:ahLst/>
            <a:cxnLst/>
            <a:rect l="l" t="t" r="r" b="b"/>
            <a:pathLst>
              <a:path w="17161292" h="10039356">
                <a:moveTo>
                  <a:pt x="0" y="0"/>
                </a:moveTo>
                <a:lnTo>
                  <a:pt x="17161292" y="0"/>
                </a:lnTo>
                <a:lnTo>
                  <a:pt x="17161292" y="10039356"/>
                </a:lnTo>
                <a:lnTo>
                  <a:pt x="0" y="10039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89375">
            <a:off x="399450" y="7278859"/>
            <a:ext cx="1258499" cy="2876569"/>
          </a:xfrm>
          <a:custGeom>
            <a:avLst/>
            <a:gdLst/>
            <a:ahLst/>
            <a:cxnLst/>
            <a:rect l="l" t="t" r="r" b="b"/>
            <a:pathLst>
              <a:path w="1258499" h="2876569">
                <a:moveTo>
                  <a:pt x="0" y="0"/>
                </a:moveTo>
                <a:lnTo>
                  <a:pt x="1258500" y="0"/>
                </a:lnTo>
                <a:lnTo>
                  <a:pt x="1258500" y="2876569"/>
                </a:lnTo>
                <a:lnTo>
                  <a:pt x="0" y="2876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80325">
            <a:off x="16025030" y="2372452"/>
            <a:ext cx="1975055" cy="2330449"/>
          </a:xfrm>
          <a:custGeom>
            <a:avLst/>
            <a:gdLst/>
            <a:ahLst/>
            <a:cxnLst/>
            <a:rect l="l" t="t" r="r" b="b"/>
            <a:pathLst>
              <a:path w="1975055" h="2330449">
                <a:moveTo>
                  <a:pt x="0" y="0"/>
                </a:moveTo>
                <a:lnTo>
                  <a:pt x="1975055" y="0"/>
                </a:lnTo>
                <a:lnTo>
                  <a:pt x="1975055" y="2330449"/>
                </a:lnTo>
                <a:lnTo>
                  <a:pt x="0" y="23304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98968" y="2757805"/>
            <a:ext cx="14639758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sz="4099" dirty="0" err="1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Aplicação</a:t>
            </a:r>
            <a:r>
              <a:rPr lang="en-US" sz="4099" dirty="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 OLAP: </a:t>
            </a:r>
            <a:r>
              <a:rPr lang="en-US" sz="4099" u="sng" dirty="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  <a:hlinkClick r:id="rId10" tooltip="https://app.powerbi.com/groups/me/reports/803a06d6-fa72-458c-a3f7-eaebf5b8a69e/9b4e853fd6abd42c764b?experience=power-bi"/>
              </a:rPr>
              <a:t>https://app.powerbi.com/view?r=eyJrIjoiZTQxOGIwYmUtZGU2NC00ZmFjLTkz</a:t>
            </a:r>
          </a:p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sz="4099" u="sng" dirty="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  <a:hlinkClick r:id="rId10" tooltip="https://app.powerbi.com/groups/me/reports/803a06d6-fa72-458c-a3f7-eaebf5b8a69e/9b4e853fd6abd42c764b?experience=power-bi"/>
              </a:rPr>
              <a:t>MWUtZjc4MjE5NjJhZGI3IiwidCI6IjgwMTY3NDU0LTRkNDYtNDU3MC04OGFkLWQwZjA0NTNmYmM4OS</a:t>
            </a:r>
          </a:p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sz="4099" u="sng" dirty="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  <a:hlinkClick r:id="rId10" tooltip="https://app.powerbi.com/groups/me/reports/803a06d6-fa72-458c-a3f7-eaebf5b8a69e/9b4e853fd6abd42c764b?experience=power-bi"/>
              </a:rPr>
              <a:t>J9&amp;pageName=430097672d6b97b1d406</a:t>
            </a:r>
          </a:p>
          <a:p>
            <a:pPr algn="ctr">
              <a:lnSpc>
                <a:spcPts val="4099"/>
              </a:lnSpc>
              <a:spcBef>
                <a:spcPct val="0"/>
              </a:spcBef>
            </a:pPr>
            <a:endParaRPr lang="en-US" sz="4099" u="sng" dirty="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  <a:hlinkClick r:id="rId10" tooltip="https://app.powerbi.com/groups/me/reports/803a06d6-fa72-458c-a3f7-eaebf5b8a69e/9b4e853fd6abd42c764b?experience=power-bi"/>
            </a:endParaRPr>
          </a:p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sz="4099" dirty="0" err="1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Github</a:t>
            </a:r>
            <a:r>
              <a:rPr lang="en-US" sz="4099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: </a:t>
            </a:r>
            <a:r>
              <a:rPr lang="en-US" sz="4099" u="sng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  <a:hlinkClick r:id="rId11" tooltip="https://github.com/frannunes77/Monitoria---SAD-2025.git"/>
              </a:rPr>
              <a:t>https://github.com/frannunes77/Monitoria---SAD-2025.git</a:t>
            </a:r>
            <a:endParaRPr lang="en-US" sz="4099" u="sng" dirty="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  <a:hlinkClick r:id="rId11" tooltip="https://github.com/frannunes77/Monitoria---SAD-2025.gi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00580" y="1028700"/>
            <a:ext cx="13836535" cy="121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Publicação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9321" y="162413"/>
            <a:ext cx="16799384" cy="9827640"/>
          </a:xfrm>
          <a:custGeom>
            <a:avLst/>
            <a:gdLst/>
            <a:ahLst/>
            <a:cxnLst/>
            <a:rect l="l" t="t" r="r" b="b"/>
            <a:pathLst>
              <a:path w="16799384" h="9827640">
                <a:moveTo>
                  <a:pt x="0" y="0"/>
                </a:moveTo>
                <a:lnTo>
                  <a:pt x="16799384" y="0"/>
                </a:lnTo>
                <a:lnTo>
                  <a:pt x="16799384" y="9827640"/>
                </a:lnTo>
                <a:lnTo>
                  <a:pt x="0" y="9827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649" y="2773824"/>
            <a:ext cx="14680301" cy="5849630"/>
          </a:xfrm>
          <a:custGeom>
            <a:avLst/>
            <a:gdLst/>
            <a:ahLst/>
            <a:cxnLst/>
            <a:rect l="l" t="t" r="r" b="b"/>
            <a:pathLst>
              <a:path w="14680301" h="5849630">
                <a:moveTo>
                  <a:pt x="0" y="0"/>
                </a:moveTo>
                <a:lnTo>
                  <a:pt x="14680301" y="0"/>
                </a:lnTo>
                <a:lnTo>
                  <a:pt x="14680301" y="5849629"/>
                </a:lnTo>
                <a:lnTo>
                  <a:pt x="0" y="5849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09" r="-751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61428" y="770171"/>
            <a:ext cx="14260833" cy="94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61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PLANO DE CARGA DA DIMENSÃO TEMPO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9321" y="162413"/>
            <a:ext cx="16804243" cy="9830482"/>
          </a:xfrm>
          <a:custGeom>
            <a:avLst/>
            <a:gdLst/>
            <a:ahLst/>
            <a:cxnLst/>
            <a:rect l="l" t="t" r="r" b="b"/>
            <a:pathLst>
              <a:path w="16804243" h="9830482">
                <a:moveTo>
                  <a:pt x="0" y="0"/>
                </a:moveTo>
                <a:lnTo>
                  <a:pt x="16804243" y="0"/>
                </a:lnTo>
                <a:lnTo>
                  <a:pt x="16804243" y="9830482"/>
                </a:lnTo>
                <a:lnTo>
                  <a:pt x="0" y="983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664" y="3082649"/>
            <a:ext cx="14905228" cy="5178190"/>
          </a:xfrm>
          <a:custGeom>
            <a:avLst/>
            <a:gdLst/>
            <a:ahLst/>
            <a:cxnLst/>
            <a:rect l="l" t="t" r="r" b="b"/>
            <a:pathLst>
              <a:path w="14905228" h="5178190">
                <a:moveTo>
                  <a:pt x="0" y="0"/>
                </a:moveTo>
                <a:lnTo>
                  <a:pt x="14905228" y="0"/>
                </a:lnTo>
                <a:lnTo>
                  <a:pt x="14905228" y="5178191"/>
                </a:lnTo>
                <a:lnTo>
                  <a:pt x="0" y="5178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4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61428" y="770171"/>
            <a:ext cx="14260833" cy="168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61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PLANO DE CARGA DA DIMENSÃO DEPENDÊNCIA ADMINISTRATIVA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9321" y="162413"/>
            <a:ext cx="16804243" cy="9830482"/>
          </a:xfrm>
          <a:custGeom>
            <a:avLst/>
            <a:gdLst/>
            <a:ahLst/>
            <a:cxnLst/>
            <a:rect l="l" t="t" r="r" b="b"/>
            <a:pathLst>
              <a:path w="16804243" h="9830482">
                <a:moveTo>
                  <a:pt x="0" y="0"/>
                </a:moveTo>
                <a:lnTo>
                  <a:pt x="16804243" y="0"/>
                </a:lnTo>
                <a:lnTo>
                  <a:pt x="16804243" y="9830482"/>
                </a:lnTo>
                <a:lnTo>
                  <a:pt x="0" y="983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2890" y="3254334"/>
            <a:ext cx="14507276" cy="5167516"/>
          </a:xfrm>
          <a:custGeom>
            <a:avLst/>
            <a:gdLst/>
            <a:ahLst/>
            <a:cxnLst/>
            <a:rect l="l" t="t" r="r" b="b"/>
            <a:pathLst>
              <a:path w="14507276" h="5167516">
                <a:moveTo>
                  <a:pt x="0" y="0"/>
                </a:moveTo>
                <a:lnTo>
                  <a:pt x="14507276" y="0"/>
                </a:lnTo>
                <a:lnTo>
                  <a:pt x="14507276" y="5167515"/>
                </a:lnTo>
                <a:lnTo>
                  <a:pt x="0" y="5167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33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61428" y="770171"/>
            <a:ext cx="14260833" cy="168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61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PLANO DE CARGA DA DIMENSÃO ETAPA ENSINO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9321" y="162413"/>
            <a:ext cx="16804243" cy="9830482"/>
          </a:xfrm>
          <a:custGeom>
            <a:avLst/>
            <a:gdLst/>
            <a:ahLst/>
            <a:cxnLst/>
            <a:rect l="l" t="t" r="r" b="b"/>
            <a:pathLst>
              <a:path w="16804243" h="9830482">
                <a:moveTo>
                  <a:pt x="0" y="0"/>
                </a:moveTo>
                <a:lnTo>
                  <a:pt x="16804243" y="0"/>
                </a:lnTo>
                <a:lnTo>
                  <a:pt x="16804243" y="9830482"/>
                </a:lnTo>
                <a:lnTo>
                  <a:pt x="0" y="983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6273" y="2759441"/>
            <a:ext cx="15072673" cy="4597440"/>
          </a:xfrm>
          <a:custGeom>
            <a:avLst/>
            <a:gdLst/>
            <a:ahLst/>
            <a:cxnLst/>
            <a:rect l="l" t="t" r="r" b="b"/>
            <a:pathLst>
              <a:path w="15072673" h="4597440">
                <a:moveTo>
                  <a:pt x="0" y="0"/>
                </a:moveTo>
                <a:lnTo>
                  <a:pt x="15072673" y="0"/>
                </a:lnTo>
                <a:lnTo>
                  <a:pt x="15072673" y="4597440"/>
                </a:lnTo>
                <a:lnTo>
                  <a:pt x="0" y="4597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6" r="-83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61428" y="770171"/>
            <a:ext cx="14260833" cy="168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61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15 . PLANO DE CARGA DA DIMENSÃO LOCAL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9321" y="162413"/>
            <a:ext cx="16804243" cy="9830482"/>
          </a:xfrm>
          <a:custGeom>
            <a:avLst/>
            <a:gdLst/>
            <a:ahLst/>
            <a:cxnLst/>
            <a:rect l="l" t="t" r="r" b="b"/>
            <a:pathLst>
              <a:path w="16804243" h="9830482">
                <a:moveTo>
                  <a:pt x="0" y="0"/>
                </a:moveTo>
                <a:lnTo>
                  <a:pt x="16804243" y="0"/>
                </a:lnTo>
                <a:lnTo>
                  <a:pt x="16804243" y="9830482"/>
                </a:lnTo>
                <a:lnTo>
                  <a:pt x="0" y="983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0072" y="2672253"/>
            <a:ext cx="15004931" cy="4595260"/>
          </a:xfrm>
          <a:custGeom>
            <a:avLst/>
            <a:gdLst/>
            <a:ahLst/>
            <a:cxnLst/>
            <a:rect l="l" t="t" r="r" b="b"/>
            <a:pathLst>
              <a:path w="15004931" h="4595260">
                <a:moveTo>
                  <a:pt x="0" y="0"/>
                </a:moveTo>
                <a:lnTo>
                  <a:pt x="15004931" y="0"/>
                </a:lnTo>
                <a:lnTo>
                  <a:pt x="15004931" y="4595261"/>
                </a:lnTo>
                <a:lnTo>
                  <a:pt x="0" y="4595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13583" y="1009650"/>
            <a:ext cx="14260833" cy="94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61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16 . PLANO DE CARGA DA TABELA FATO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0565" y="753991"/>
            <a:ext cx="15006870" cy="8779019"/>
          </a:xfrm>
          <a:custGeom>
            <a:avLst/>
            <a:gdLst/>
            <a:ahLst/>
            <a:cxnLst/>
            <a:rect l="l" t="t" r="r" b="b"/>
            <a:pathLst>
              <a:path w="15006870" h="8779019">
                <a:moveTo>
                  <a:pt x="0" y="0"/>
                </a:moveTo>
                <a:lnTo>
                  <a:pt x="15006870" y="0"/>
                </a:lnTo>
                <a:lnTo>
                  <a:pt x="15006870" y="8779018"/>
                </a:lnTo>
                <a:lnTo>
                  <a:pt x="0" y="877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50608" y="2884276"/>
            <a:ext cx="11986785" cy="37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 APLICAÇÃO OLAP E PAINEL DE BORDO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355580"/>
          </a:xfrm>
          <a:custGeom>
            <a:avLst/>
            <a:gdLst/>
            <a:ahLst/>
            <a:cxnLst/>
            <a:rect l="l" t="t" r="r" b="b"/>
            <a:pathLst>
              <a:path w="18288000" h="10355580">
                <a:moveTo>
                  <a:pt x="0" y="0"/>
                </a:moveTo>
                <a:lnTo>
                  <a:pt x="18288000" y="0"/>
                </a:lnTo>
                <a:lnTo>
                  <a:pt x="18288000" y="10355580"/>
                </a:lnTo>
                <a:lnTo>
                  <a:pt x="0" y="10355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47450" cy="10287000"/>
          </a:xfrm>
          <a:custGeom>
            <a:avLst/>
            <a:gdLst/>
            <a:ahLst/>
            <a:cxnLst/>
            <a:rect l="l" t="t" r="r" b="b"/>
            <a:pathLst>
              <a:path w="18247450" h="1028700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64140"/>
          </a:xfrm>
          <a:custGeom>
            <a:avLst/>
            <a:gdLst/>
            <a:ahLst/>
            <a:cxnLst/>
            <a:rect l="l" t="t" r="r" b="b"/>
            <a:pathLst>
              <a:path w="18288000" h="1026414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5" b="-555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0565" y="753991"/>
            <a:ext cx="15006870" cy="8779019"/>
          </a:xfrm>
          <a:custGeom>
            <a:avLst/>
            <a:gdLst/>
            <a:ahLst/>
            <a:cxnLst/>
            <a:rect l="l" t="t" r="r" b="b"/>
            <a:pathLst>
              <a:path w="15006870" h="8779019">
                <a:moveTo>
                  <a:pt x="0" y="0"/>
                </a:moveTo>
                <a:lnTo>
                  <a:pt x="15006870" y="0"/>
                </a:lnTo>
                <a:lnTo>
                  <a:pt x="15006870" y="8779018"/>
                </a:lnTo>
                <a:lnTo>
                  <a:pt x="0" y="877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32751" y="3913605"/>
            <a:ext cx="13667392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4"/>
              </a:lnSpc>
            </a:pPr>
            <a:r>
              <a:rPr lang="en-US" sz="10650" b="1" dirty="0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FONTE DE DAOS </a:t>
            </a:r>
          </a:p>
          <a:p>
            <a:pPr algn="ctr">
              <a:lnSpc>
                <a:spcPts val="10224"/>
              </a:lnSpc>
            </a:pPr>
            <a:r>
              <a:rPr lang="en-US" sz="10650" b="1" dirty="0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E ESCOPO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07080" cy="10287000"/>
          </a:xfrm>
          <a:custGeom>
            <a:avLst/>
            <a:gdLst/>
            <a:ahLst/>
            <a:cxnLst/>
            <a:rect l="l" t="t" r="r" b="b"/>
            <a:pathLst>
              <a:path w="18207080" h="10287000">
                <a:moveTo>
                  <a:pt x="0" y="0"/>
                </a:moveTo>
                <a:lnTo>
                  <a:pt x="18207080" y="0"/>
                </a:lnTo>
                <a:lnTo>
                  <a:pt x="18207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07080" cy="10287000"/>
          </a:xfrm>
          <a:custGeom>
            <a:avLst/>
            <a:gdLst/>
            <a:ahLst/>
            <a:cxnLst/>
            <a:rect l="l" t="t" r="r" b="b"/>
            <a:pathLst>
              <a:path w="18207080" h="10287000">
                <a:moveTo>
                  <a:pt x="0" y="0"/>
                </a:moveTo>
                <a:lnTo>
                  <a:pt x="18207080" y="0"/>
                </a:lnTo>
                <a:lnTo>
                  <a:pt x="18207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>
            <a:hlinkClick r:id="rId4" tooltip="https://www.gov.br/inep/pt-br/areas-de-atuacao/pesquisas-estatisticas-e-indicadores"/>
          </p:cNvPr>
          <p:cNvSpPr/>
          <p:nvPr/>
        </p:nvSpPr>
        <p:spPr>
          <a:xfrm>
            <a:off x="975183" y="396050"/>
            <a:ext cx="16284117" cy="9526208"/>
          </a:xfrm>
          <a:custGeom>
            <a:avLst/>
            <a:gdLst/>
            <a:ahLst/>
            <a:cxnLst/>
            <a:rect l="l" t="t" r="r" b="b"/>
            <a:pathLst>
              <a:path w="16284117" h="9526208">
                <a:moveTo>
                  <a:pt x="0" y="0"/>
                </a:moveTo>
                <a:lnTo>
                  <a:pt x="16284117" y="0"/>
                </a:lnTo>
                <a:lnTo>
                  <a:pt x="16284117" y="9526208"/>
                </a:lnTo>
                <a:lnTo>
                  <a:pt x="0" y="9526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73656">
            <a:off x="15872911" y="6456977"/>
            <a:ext cx="2108188" cy="3359662"/>
          </a:xfrm>
          <a:custGeom>
            <a:avLst/>
            <a:gdLst/>
            <a:ahLst/>
            <a:cxnLst/>
            <a:rect l="l" t="t" r="r" b="b"/>
            <a:pathLst>
              <a:path w="2108188" h="3359662">
                <a:moveTo>
                  <a:pt x="0" y="0"/>
                </a:moveTo>
                <a:lnTo>
                  <a:pt x="2108188" y="0"/>
                </a:lnTo>
                <a:lnTo>
                  <a:pt x="2108188" y="3359662"/>
                </a:lnTo>
                <a:lnTo>
                  <a:pt x="0" y="3359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02846">
            <a:off x="59835" y="157441"/>
            <a:ext cx="1830697" cy="2083297"/>
          </a:xfrm>
          <a:custGeom>
            <a:avLst/>
            <a:gdLst/>
            <a:ahLst/>
            <a:cxnLst/>
            <a:rect l="l" t="t" r="r" b="b"/>
            <a:pathLst>
              <a:path w="1830697" h="2083297">
                <a:moveTo>
                  <a:pt x="0" y="0"/>
                </a:moveTo>
                <a:lnTo>
                  <a:pt x="1830697" y="0"/>
                </a:lnTo>
                <a:lnTo>
                  <a:pt x="1830697" y="2083298"/>
                </a:lnTo>
                <a:lnTo>
                  <a:pt x="0" y="2083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25122" y="932390"/>
            <a:ext cx="4384238" cy="118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  <a:spcBef>
                <a:spcPct val="0"/>
              </a:spcBef>
            </a:pPr>
            <a:r>
              <a:rPr lang="en-US" sz="61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REFERÊNCIAS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430" y="2415146"/>
            <a:ext cx="15237140" cy="358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HTTPS://WWW.GOV.BR/INEP/PT-BR/AREAS-DE-ATUACAO/PESQUISAS-ESTATISTICAS-E- INDICADORES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b="1">
              <a:solidFill>
                <a:srgbClr val="FFFFFF"/>
              </a:solidFill>
              <a:latin typeface="Gaegu Bold"/>
              <a:ea typeface="Gaegu Bold"/>
              <a:cs typeface="Gaegu Bold"/>
              <a:sym typeface="Gaegu Bold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HTTPS://LEARN.MICROSOFT.COM/PT-BR/POWER-BI/CREATE-REPORTS/DESKTOP-UPLOAD-DESKTOP-FILES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1692" y="0"/>
            <a:ext cx="17584615" cy="10287000"/>
          </a:xfrm>
          <a:custGeom>
            <a:avLst/>
            <a:gdLst/>
            <a:ahLst/>
            <a:cxnLst/>
            <a:rect l="l" t="t" r="r" b="b"/>
            <a:pathLst>
              <a:path w="17584615" h="10287000">
                <a:moveTo>
                  <a:pt x="0" y="0"/>
                </a:moveTo>
                <a:lnTo>
                  <a:pt x="17584616" y="0"/>
                </a:lnTo>
                <a:lnTo>
                  <a:pt x="175846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79376" y="3540346"/>
            <a:ext cx="11301259" cy="5472001"/>
          </a:xfrm>
          <a:custGeom>
            <a:avLst/>
            <a:gdLst/>
            <a:ahLst/>
            <a:cxnLst/>
            <a:rect l="l" t="t" r="r" b="b"/>
            <a:pathLst>
              <a:path w="11301259" h="5472001">
                <a:moveTo>
                  <a:pt x="0" y="0"/>
                </a:moveTo>
                <a:lnTo>
                  <a:pt x="11301259" y="0"/>
                </a:lnTo>
                <a:lnTo>
                  <a:pt x="11301259" y="5472001"/>
                </a:lnTo>
                <a:lnTo>
                  <a:pt x="0" y="5472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920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4706" y="1677890"/>
            <a:ext cx="16230600" cy="160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Fonte de Dados: https://www.gov.br/inep/pt-br/areas-de-atuacao/-pesquisas-estatisticas-e-indicadores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7890" y="467799"/>
            <a:ext cx="9948089" cy="114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19282" lvl="1" indent="-809641" algn="ctr">
              <a:lnSpc>
                <a:spcPts val="7200"/>
              </a:lnSpc>
              <a:buAutoNum type="arabicPeriod"/>
            </a:pPr>
            <a:r>
              <a:rPr lang="en-US" sz="75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FONTE DE DADOS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1692" y="0"/>
            <a:ext cx="17584615" cy="10287000"/>
          </a:xfrm>
          <a:custGeom>
            <a:avLst/>
            <a:gdLst/>
            <a:ahLst/>
            <a:cxnLst/>
            <a:rect l="l" t="t" r="r" b="b"/>
            <a:pathLst>
              <a:path w="17584615" h="10287000">
                <a:moveTo>
                  <a:pt x="0" y="0"/>
                </a:moveTo>
                <a:lnTo>
                  <a:pt x="17584616" y="0"/>
                </a:lnTo>
                <a:lnTo>
                  <a:pt x="175846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60001" y="1851732"/>
            <a:ext cx="10843866" cy="1259393"/>
          </a:xfrm>
          <a:custGeom>
            <a:avLst/>
            <a:gdLst/>
            <a:ahLst/>
            <a:cxnLst/>
            <a:rect l="l" t="t" r="r" b="b"/>
            <a:pathLst>
              <a:path w="10843866" h="1259393">
                <a:moveTo>
                  <a:pt x="0" y="0"/>
                </a:moveTo>
                <a:lnTo>
                  <a:pt x="10843866" y="0"/>
                </a:lnTo>
                <a:lnTo>
                  <a:pt x="10843866" y="1259393"/>
                </a:lnTo>
                <a:lnTo>
                  <a:pt x="0" y="1259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52627" y="5497881"/>
            <a:ext cx="10931437" cy="2971190"/>
          </a:xfrm>
          <a:custGeom>
            <a:avLst/>
            <a:gdLst/>
            <a:ahLst/>
            <a:cxnLst/>
            <a:rect l="l" t="t" r="r" b="b"/>
            <a:pathLst>
              <a:path w="10931437" h="2971190">
                <a:moveTo>
                  <a:pt x="0" y="0"/>
                </a:moveTo>
                <a:lnTo>
                  <a:pt x="10931437" y="0"/>
                </a:lnTo>
                <a:lnTo>
                  <a:pt x="10931437" y="2971190"/>
                </a:lnTo>
                <a:lnTo>
                  <a:pt x="0" y="2971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07890" y="467799"/>
            <a:ext cx="9948089" cy="114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19282" lvl="1" indent="-809641" algn="ctr">
              <a:lnSpc>
                <a:spcPts val="7200"/>
              </a:lnSpc>
              <a:buAutoNum type="arabicPeriod"/>
            </a:pPr>
            <a:r>
              <a:rPr lang="en-US" sz="75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FONTE DE DADOS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8305800" y="3467100"/>
            <a:ext cx="0" cy="1676400"/>
          </a:xfrm>
          <a:prstGeom prst="line">
            <a:avLst/>
          </a:prstGeom>
          <a:ln w="1809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6321" y="0"/>
            <a:ext cx="17584615" cy="10287000"/>
          </a:xfrm>
          <a:custGeom>
            <a:avLst/>
            <a:gdLst/>
            <a:ahLst/>
            <a:cxnLst/>
            <a:rect l="l" t="t" r="r" b="b"/>
            <a:pathLst>
              <a:path w="17584615" h="10287000">
                <a:moveTo>
                  <a:pt x="0" y="0"/>
                </a:moveTo>
                <a:lnTo>
                  <a:pt x="17584616" y="0"/>
                </a:lnTo>
                <a:lnTo>
                  <a:pt x="175846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43231" y="505521"/>
            <a:ext cx="14314499" cy="103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68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2 . ESCOPO/OBJETIVO DO DATA MART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8841" y="2486025"/>
            <a:ext cx="15496486" cy="488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O objetivo foi analisar os dados educacionais no Brasil e no estado de Pernambuco divulgados bianualmente pelo INEP/MEC, como o IDEB e Prova SAEB, desde no período de 2015 a 2023, e compará-los com os dados também divulgados por esses órgãos, relacionados a estrutura física das escolas, para entender o quanto o investimento realizado nessa área (novas salas, ar condicionados, bibliotecas, etc.) é proporcional ao desenvolvimento e melhora nos indicativos do estado, das cidades e na escolas, tudo isso através de um Data Mart.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8232" y="235251"/>
            <a:ext cx="16815938" cy="9837324"/>
          </a:xfrm>
          <a:custGeom>
            <a:avLst/>
            <a:gdLst/>
            <a:ahLst/>
            <a:cxnLst/>
            <a:rect l="l" t="t" r="r" b="b"/>
            <a:pathLst>
              <a:path w="16815938" h="9837324">
                <a:moveTo>
                  <a:pt x="0" y="0"/>
                </a:moveTo>
                <a:lnTo>
                  <a:pt x="16815937" y="0"/>
                </a:lnTo>
                <a:lnTo>
                  <a:pt x="16815937" y="9837324"/>
                </a:lnTo>
                <a:lnTo>
                  <a:pt x="0" y="9837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33700" y="2929938"/>
            <a:ext cx="4130253" cy="2213562"/>
          </a:xfrm>
          <a:custGeom>
            <a:avLst/>
            <a:gdLst/>
            <a:ahLst/>
            <a:cxnLst/>
            <a:rect l="l" t="t" r="r" b="b"/>
            <a:pathLst>
              <a:path w="4130253" h="2213562">
                <a:moveTo>
                  <a:pt x="0" y="0"/>
                </a:moveTo>
                <a:lnTo>
                  <a:pt x="4130254" y="0"/>
                </a:lnTo>
                <a:lnTo>
                  <a:pt x="4130254" y="2213562"/>
                </a:lnTo>
                <a:lnTo>
                  <a:pt x="0" y="2213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15" t="-8819" r="-4603" b="-12679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6506784" y="3941972"/>
            <a:ext cx="3974882" cy="1143975"/>
          </a:xfrm>
          <a:prstGeom prst="line">
            <a:avLst/>
          </a:prstGeom>
          <a:ln w="1714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1308417" y="3332396"/>
            <a:ext cx="4804426" cy="1559156"/>
          </a:xfrm>
          <a:custGeom>
            <a:avLst/>
            <a:gdLst/>
            <a:ahLst/>
            <a:cxnLst/>
            <a:rect l="l" t="t" r="r" b="b"/>
            <a:pathLst>
              <a:path w="4804426" h="1559156">
                <a:moveTo>
                  <a:pt x="0" y="0"/>
                </a:moveTo>
                <a:lnTo>
                  <a:pt x="4804426" y="0"/>
                </a:lnTo>
                <a:lnTo>
                  <a:pt x="4804426" y="1559156"/>
                </a:lnTo>
                <a:lnTo>
                  <a:pt x="0" y="1559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265" t="-59462" r="-11024" b="-66369"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8844427" y="6913890"/>
            <a:ext cx="3995989" cy="1301268"/>
          </a:xfrm>
          <a:prstGeom prst="line">
            <a:avLst/>
          </a:prstGeom>
          <a:ln w="1714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5693932" y="6981423"/>
            <a:ext cx="2718836" cy="2276877"/>
          </a:xfrm>
          <a:custGeom>
            <a:avLst/>
            <a:gdLst/>
            <a:ahLst/>
            <a:cxnLst/>
            <a:rect l="l" t="t" r="r" b="b"/>
            <a:pathLst>
              <a:path w="2718836" h="2276877">
                <a:moveTo>
                  <a:pt x="0" y="0"/>
                </a:moveTo>
                <a:lnTo>
                  <a:pt x="2718836" y="0"/>
                </a:lnTo>
                <a:lnTo>
                  <a:pt x="2718836" y="2276877"/>
                </a:lnTo>
                <a:lnTo>
                  <a:pt x="0" y="2276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104" t="-22361" r="-19369" b="-2760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937567" y="3332396"/>
            <a:ext cx="484241" cy="1559156"/>
            <a:chOff x="0" y="0"/>
            <a:chExt cx="127537" cy="4106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537" cy="410642"/>
            </a:xfrm>
            <a:custGeom>
              <a:avLst/>
              <a:gdLst/>
              <a:ahLst/>
              <a:cxnLst/>
              <a:rect l="l" t="t" r="r" b="b"/>
              <a:pathLst>
                <a:path w="127537" h="410642">
                  <a:moveTo>
                    <a:pt x="0" y="0"/>
                  </a:moveTo>
                  <a:lnTo>
                    <a:pt x="127537" y="0"/>
                  </a:lnTo>
                  <a:lnTo>
                    <a:pt x="127537" y="410642"/>
                  </a:lnTo>
                  <a:lnTo>
                    <a:pt x="0" y="4106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7537" cy="44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28602" y="3332396"/>
            <a:ext cx="484241" cy="1559156"/>
            <a:chOff x="0" y="0"/>
            <a:chExt cx="127537" cy="4106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537" cy="410642"/>
            </a:xfrm>
            <a:custGeom>
              <a:avLst/>
              <a:gdLst/>
              <a:ahLst/>
              <a:cxnLst/>
              <a:rect l="l" t="t" r="r" b="b"/>
              <a:pathLst>
                <a:path w="127537" h="410642">
                  <a:moveTo>
                    <a:pt x="0" y="0"/>
                  </a:moveTo>
                  <a:lnTo>
                    <a:pt x="127537" y="0"/>
                  </a:lnTo>
                  <a:lnTo>
                    <a:pt x="127537" y="410642"/>
                  </a:lnTo>
                  <a:lnTo>
                    <a:pt x="0" y="4106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7537" cy="44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937567" y="4854077"/>
            <a:ext cx="5175276" cy="1460596"/>
          </a:xfrm>
          <a:custGeom>
            <a:avLst/>
            <a:gdLst/>
            <a:ahLst/>
            <a:cxnLst/>
            <a:rect l="l" t="t" r="r" b="b"/>
            <a:pathLst>
              <a:path w="5175276" h="1460596">
                <a:moveTo>
                  <a:pt x="0" y="0"/>
                </a:moveTo>
                <a:lnTo>
                  <a:pt x="5175276" y="0"/>
                </a:lnTo>
                <a:lnTo>
                  <a:pt x="5175276" y="1460596"/>
                </a:lnTo>
                <a:lnTo>
                  <a:pt x="0" y="14605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2" t="-100879" r="-128220" b="-7346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481667" y="2456096"/>
            <a:ext cx="5790568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2 - Processo de ETL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71605" y="844612"/>
            <a:ext cx="14314499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sz="65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3. ARQUITETURA TECNOLÓGICA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0870" y="2244138"/>
            <a:ext cx="5015915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1 - Fonte de Dados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58066" y="6228948"/>
            <a:ext cx="5790568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3 - Aplicação OLAP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0565" y="753991"/>
            <a:ext cx="15006870" cy="8779019"/>
          </a:xfrm>
          <a:custGeom>
            <a:avLst/>
            <a:gdLst/>
            <a:ahLst/>
            <a:cxnLst/>
            <a:rect l="l" t="t" r="r" b="b"/>
            <a:pathLst>
              <a:path w="15006870" h="8779019">
                <a:moveTo>
                  <a:pt x="0" y="0"/>
                </a:moveTo>
                <a:lnTo>
                  <a:pt x="15006870" y="0"/>
                </a:lnTo>
                <a:lnTo>
                  <a:pt x="15006870" y="8779018"/>
                </a:lnTo>
                <a:lnTo>
                  <a:pt x="0" y="877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32751" y="3328319"/>
            <a:ext cx="13667392" cy="2920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4"/>
              </a:lnSpc>
            </a:pPr>
            <a:r>
              <a:rPr lang="en-US" sz="1065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MODELO </a:t>
            </a:r>
          </a:p>
          <a:p>
            <a:pPr algn="ctr">
              <a:lnSpc>
                <a:spcPts val="10224"/>
              </a:lnSpc>
            </a:pPr>
            <a:r>
              <a:rPr lang="en-US" sz="1065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DIMENSIONAL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2202"/>
            <a:ext cx="18288000" cy="5861615"/>
          </a:xfrm>
          <a:custGeom>
            <a:avLst/>
            <a:gdLst/>
            <a:ahLst/>
            <a:cxnLst/>
            <a:rect l="l" t="t" r="r" b="b"/>
            <a:pathLst>
              <a:path w="18288000" h="5861615">
                <a:moveTo>
                  <a:pt x="0" y="0"/>
                </a:moveTo>
                <a:lnTo>
                  <a:pt x="18288000" y="0"/>
                </a:lnTo>
                <a:lnTo>
                  <a:pt x="18288000" y="5861615"/>
                </a:lnTo>
                <a:lnTo>
                  <a:pt x="0" y="5861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54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0762" y="178422"/>
            <a:ext cx="16920551" cy="9898522"/>
          </a:xfrm>
          <a:custGeom>
            <a:avLst/>
            <a:gdLst/>
            <a:ahLst/>
            <a:cxnLst/>
            <a:rect l="l" t="t" r="r" b="b"/>
            <a:pathLst>
              <a:path w="16920551" h="9898522">
                <a:moveTo>
                  <a:pt x="0" y="0"/>
                </a:moveTo>
                <a:lnTo>
                  <a:pt x="16920551" y="0"/>
                </a:lnTo>
                <a:lnTo>
                  <a:pt x="16920551" y="9898522"/>
                </a:lnTo>
                <a:lnTo>
                  <a:pt x="0" y="989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80709" y="5101270"/>
            <a:ext cx="2426346" cy="2426346"/>
          </a:xfrm>
          <a:custGeom>
            <a:avLst/>
            <a:gdLst/>
            <a:ahLst/>
            <a:cxnLst/>
            <a:rect l="l" t="t" r="r" b="b"/>
            <a:pathLst>
              <a:path w="2426346" h="2426346">
                <a:moveTo>
                  <a:pt x="0" y="0"/>
                </a:moveTo>
                <a:lnTo>
                  <a:pt x="2426346" y="0"/>
                </a:lnTo>
                <a:lnTo>
                  <a:pt x="2426346" y="2426346"/>
                </a:lnTo>
                <a:lnTo>
                  <a:pt x="0" y="2426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03628" y="5101270"/>
            <a:ext cx="2240969" cy="2057596"/>
          </a:xfrm>
          <a:custGeom>
            <a:avLst/>
            <a:gdLst/>
            <a:ahLst/>
            <a:cxnLst/>
            <a:rect l="l" t="t" r="r" b="b"/>
            <a:pathLst>
              <a:path w="2240969" h="2057596">
                <a:moveTo>
                  <a:pt x="0" y="0"/>
                </a:moveTo>
                <a:lnTo>
                  <a:pt x="2240969" y="0"/>
                </a:lnTo>
                <a:lnTo>
                  <a:pt x="2240969" y="2057596"/>
                </a:lnTo>
                <a:lnTo>
                  <a:pt x="0" y="2057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891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72596" y="4118612"/>
            <a:ext cx="270303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Processo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5772" y="798200"/>
            <a:ext cx="14260833" cy="186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6800" b="1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Granularidade desejada para os dados do processo: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97227" y="4189095"/>
            <a:ext cx="4230886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370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Área de Negócios: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1416" y="7166675"/>
            <a:ext cx="2304931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-406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Educação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9238" y="7321361"/>
            <a:ext cx="8133715" cy="122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4"/>
              </a:lnSpc>
              <a:spcBef>
                <a:spcPct val="0"/>
              </a:spcBef>
            </a:pPr>
            <a:r>
              <a:rPr lang="en-US" sz="5499" b="1" spc="-489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Exposição, Análise e comparação de dados educacionais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621</Words>
  <Application>Microsoft Office PowerPoint</Application>
  <PresentationFormat>Personalizar</PresentationFormat>
  <Paragraphs>74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Gaegu</vt:lpstr>
      <vt:lpstr>Gamja Flower</vt:lpstr>
      <vt:lpstr>Quicksand</vt:lpstr>
      <vt:lpstr>Gaegu Bold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- Monitoria</dc:title>
  <cp:lastModifiedBy>Chiquinho Nunes</cp:lastModifiedBy>
  <cp:revision>2</cp:revision>
  <dcterms:created xsi:type="dcterms:W3CDTF">2006-08-16T00:00:00Z</dcterms:created>
  <dcterms:modified xsi:type="dcterms:W3CDTF">2025-05-20T16:46:32Z</dcterms:modified>
  <dc:identifier>DAGniazn2ps</dc:identifier>
</cp:coreProperties>
</file>